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6" r:id="rId1"/>
  </p:sldMasterIdLst>
  <p:sldIdLst>
    <p:sldId id="276" r:id="rId2"/>
    <p:sldId id="277" r:id="rId3"/>
    <p:sldId id="268" r:id="rId4"/>
    <p:sldId id="259" r:id="rId5"/>
    <p:sldId id="274" r:id="rId6"/>
    <p:sldId id="262" r:id="rId7"/>
    <p:sldId id="269" r:id="rId8"/>
    <p:sldId id="275" r:id="rId9"/>
    <p:sldId id="264" r:id="rId10"/>
    <p:sldId id="266" r:id="rId11"/>
    <p:sldId id="267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E0D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236" y="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95400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91125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41199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143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9560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39455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04748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54442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57220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5501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566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72202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98935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65693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298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3137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09992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3999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7" r:id="rId1"/>
    <p:sldLayoutId id="2147483978" r:id="rId2"/>
    <p:sldLayoutId id="2147483979" r:id="rId3"/>
    <p:sldLayoutId id="2147483980" r:id="rId4"/>
    <p:sldLayoutId id="2147483981" r:id="rId5"/>
    <p:sldLayoutId id="2147483982" r:id="rId6"/>
    <p:sldLayoutId id="2147483983" r:id="rId7"/>
    <p:sldLayoutId id="2147483984" r:id="rId8"/>
    <p:sldLayoutId id="2147483985" r:id="rId9"/>
    <p:sldLayoutId id="2147483986" r:id="rId10"/>
    <p:sldLayoutId id="2147483987" r:id="rId11"/>
    <p:sldLayoutId id="2147483988" r:id="rId12"/>
    <p:sldLayoutId id="2147483989" r:id="rId13"/>
    <p:sldLayoutId id="2147483990" r:id="rId14"/>
    <p:sldLayoutId id="2147483991" r:id="rId15"/>
    <p:sldLayoutId id="2147483992" r:id="rId16"/>
    <p:sldLayoutId id="2147483993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401732C-37EE-4B98-A709-9530173F38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654E48C8-2A00-4C54-BC9C-B18EE49E9C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786"/>
            <a:ext cx="12229962" cy="6856214"/>
            <a:chOff x="-15736" y="0"/>
            <a:chExt cx="12229962" cy="6856214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CE0A0544-8F52-43F0-AC3E-DF683908B5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2F4057D3-A680-4443-9E51-ED920A691E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2F6853A4-7B38-4FDE-B024-AE8BA71E73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86ADF4DB-4290-4441-8F8E-04152FE606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re 1">
            <a:extLst>
              <a:ext uri="{FF2B5EF4-FFF2-40B4-BE49-F238E27FC236}">
                <a16:creationId xmlns:a16="http://schemas.microsoft.com/office/drawing/2014/main" id="{4AC4752E-52BB-4796-ACA7-02EC9CDB9B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97528" y="982132"/>
            <a:ext cx="4094017" cy="2823880"/>
          </a:xfrm>
        </p:spPr>
        <p:txBody>
          <a:bodyPr>
            <a:normAutofit/>
          </a:bodyPr>
          <a:lstStyle/>
          <a:p>
            <a:r>
              <a:rPr lang="fr-FR" sz="4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Gagne ton chapitre !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F58C0E2-9276-44B1-8D89-413C54E1F33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18668" y="1248048"/>
            <a:ext cx="5469466" cy="4361900"/>
          </a:xfrm>
          <a:prstGeom prst="rect">
            <a:avLst/>
          </a:prstGeom>
          <a:ln w="57150" cmpd="thickThin">
            <a:solidFill>
              <a:srgbClr val="7F7F7F"/>
            </a:solidFill>
            <a:miter lim="800000"/>
          </a:ln>
        </p:spPr>
      </p:pic>
      <p:sp>
        <p:nvSpPr>
          <p:cNvPr id="4" name="ZoneTexte 4">
            <a:extLst>
              <a:ext uri="{FF2B5EF4-FFF2-40B4-BE49-F238E27FC236}">
                <a16:creationId xmlns:a16="http://schemas.microsoft.com/office/drawing/2014/main" id="{36672CDD-ACA1-B176-600F-F208BAD82721}"/>
              </a:ext>
            </a:extLst>
          </p:cNvPr>
          <p:cNvSpPr txBox="1"/>
          <p:nvPr/>
        </p:nvSpPr>
        <p:spPr>
          <a:xfrm>
            <a:off x="5124203" y="5647442"/>
            <a:ext cx="6123708" cy="64575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14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Dinosaures, l’épopée des grands reptiles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Clémentine Baron et Bruno </a:t>
            </a:r>
            <a:r>
              <a:rPr lang="fr-FR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Wennagel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Editions Quelle Histoire, 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uniqueheritagemedia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2017.</a:t>
            </a:r>
          </a:p>
        </p:txBody>
      </p:sp>
    </p:spTree>
    <p:extLst>
      <p:ext uri="{BB962C8B-B14F-4D97-AF65-F5344CB8AC3E}">
        <p14:creationId xmlns:p14="http://schemas.microsoft.com/office/powerpoint/2010/main" val="34689112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47CCAD05-A235-412B-A2E5-7C40995736C3}"/>
              </a:ext>
            </a:extLst>
          </p:cNvPr>
          <p:cNvSpPr/>
          <p:nvPr/>
        </p:nvSpPr>
        <p:spPr>
          <a:xfrm>
            <a:off x="960782" y="564498"/>
            <a:ext cx="10270435" cy="48544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fr-FR" sz="3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C’est quoi un dinosaure ?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45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Tu l’as compris, les dinosaures sont des reptiles, mais attention, tous les reptiles de cette époque ne sont pas des dinosaures !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45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 existe un grand nombre d’espèces, chacune ayant ses propres caractéristiques. Il y a des carnivores, des omnivores ou des herbivores ; des bipèdes ou des quadrupèdes ; des gigantesques ou des minuscules…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45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Ils vont régner sur notre planète pendant 160 millions d’années, une ère que l’on appelle Mésozoïque.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45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Et cette ère dure si longtemps que les scientifiques ont décidé de la diviser en trois périodes : Trias, Jurassique et Crétacé.</a:t>
            </a:r>
          </a:p>
        </p:txBody>
      </p:sp>
    </p:spTree>
    <p:extLst>
      <p:ext uri="{BB962C8B-B14F-4D97-AF65-F5344CB8AC3E}">
        <p14:creationId xmlns:p14="http://schemas.microsoft.com/office/powerpoint/2010/main" val="29552726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434DCA8-BC57-40AE-94D7-754460957E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032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93A23A1-FB7B-4C57-8240-0B6015C111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736" y="28937"/>
            <a:ext cx="12188825" cy="6856214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D43CA6E1-DE85-4998-B1CA-2B617EDF60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8744" y="671208"/>
            <a:ext cx="10937716" cy="5551283"/>
          </a:xfrm>
          <a:prstGeom prst="rect">
            <a:avLst/>
          </a:prstGeom>
          <a:noFill/>
          <a:ln w="22225" cap="flat">
            <a:solidFill>
              <a:srgbClr val="D46B50"/>
            </a:solidFill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D162A3C-D7A8-4B2A-94B1-73192CBC57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29184" y="3174136"/>
            <a:ext cx="777240" cy="606425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DA8F3D2C-33F3-4357-95D7-7FB5C6BAB50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54962" y="1149305"/>
            <a:ext cx="5663164" cy="461547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B8F1012-6DEE-4829-9F32-620A711094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11437976" y="3174136"/>
            <a:ext cx="777240" cy="606425"/>
          </a:xfrm>
          <a:prstGeom prst="rect">
            <a:avLst/>
          </a:prstGeom>
        </p:spPr>
      </p:pic>
      <p:sp>
        <p:nvSpPr>
          <p:cNvPr id="2" name="ZoneTexte 4">
            <a:extLst>
              <a:ext uri="{FF2B5EF4-FFF2-40B4-BE49-F238E27FC236}">
                <a16:creationId xmlns:a16="http://schemas.microsoft.com/office/drawing/2014/main" id="{36672CDD-ACA1-B176-600F-F208BAD82721}"/>
              </a:ext>
            </a:extLst>
          </p:cNvPr>
          <p:cNvSpPr txBox="1"/>
          <p:nvPr/>
        </p:nvSpPr>
        <p:spPr>
          <a:xfrm>
            <a:off x="2958936" y="5805591"/>
            <a:ext cx="6123708" cy="64575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14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Dinosaures, l’épopée des grands reptiles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Clémentine Baron et Bruno </a:t>
            </a:r>
            <a:r>
              <a:rPr lang="fr-FR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Wennagel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Editions Quelle Histoire, 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uniqueheritagemedia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2017.</a:t>
            </a:r>
          </a:p>
        </p:txBody>
      </p:sp>
    </p:spTree>
    <p:extLst>
      <p:ext uri="{BB962C8B-B14F-4D97-AF65-F5344CB8AC3E}">
        <p14:creationId xmlns:p14="http://schemas.microsoft.com/office/powerpoint/2010/main" val="20090645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8B6AF6-00E4-4427-9D67-3B3F1A1F61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altLang="fr-FR" b="1" dirty="0">
                <a:ln>
                  <a:noFill/>
                </a:ln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Gagne tes prochains textes de lecture en validant </a:t>
            </a:r>
            <a:r>
              <a:rPr lang="fr-FR" altLang="fr-FR" b="1">
                <a:ln>
                  <a:noFill/>
                </a:ln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les défis !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5BBA99-13E8-43F6-A886-2226BC2576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fr-FR" dirty="0"/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97C25405-D568-4324-B95B-D11DF2895B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7907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FEFC57BE-38F7-4E28-913C-9378430E1F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2608" y="3320834"/>
            <a:ext cx="3366784" cy="2688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35164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1A031FF-FBD8-4232-A5C7-3D8F8563EB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Les accords dans le groupe nominal</a:t>
            </a:r>
            <a:b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Les accords sujet/verbe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EAE861C-398E-4CD8-BC8C-408CB24035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b="1" dirty="0">
                <a:latin typeface="Calibri" panose="020F0502020204030204" pitchFamily="34" charset="0"/>
                <a:cs typeface="Calibri" panose="020F0502020204030204" pitchFamily="34" charset="0"/>
              </a:rPr>
              <a:t>Rappel : </a:t>
            </a:r>
          </a:p>
          <a:p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Rappelle-toi que dans le groupe nominal, </a:t>
            </a:r>
            <a:r>
              <a:rPr lang="fr-FR" sz="2800" u="sng" dirty="0">
                <a:latin typeface="Calibri" panose="020F0502020204030204" pitchFamily="34" charset="0"/>
                <a:cs typeface="Calibri" panose="020F0502020204030204" pitchFamily="34" charset="0"/>
              </a:rPr>
              <a:t>tous les mots s’accordent</a:t>
            </a:r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</a:p>
          <a:p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Rappelle-toi également que </a:t>
            </a:r>
            <a:r>
              <a:rPr lang="fr-FR" sz="2800" u="sng" dirty="0">
                <a:latin typeface="Calibri" panose="020F0502020204030204" pitchFamily="34" charset="0"/>
                <a:cs typeface="Calibri" panose="020F0502020204030204" pitchFamily="34" charset="0"/>
              </a:rPr>
              <a:t>le verbe s’accorde avec son sujet</a:t>
            </a:r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C07F70E8-D88F-4D21-A316-9373D3C938E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759" y="699853"/>
            <a:ext cx="531495" cy="433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84534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BE936E-DB22-480B-B1EA-5CF644DACE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0904" y="982132"/>
            <a:ext cx="9955694" cy="1303867"/>
          </a:xfrm>
        </p:spPr>
        <p:txBody>
          <a:bodyPr>
            <a:normAutofit/>
          </a:bodyPr>
          <a:lstStyle/>
          <a:p>
            <a:r>
              <a:rPr lang="fr-FR" sz="3600" b="1" dirty="0">
                <a:latin typeface="Calibri" panose="020F0502020204030204" pitchFamily="34" charset="0"/>
                <a:cs typeface="Calibri" panose="020F0502020204030204" pitchFamily="34" charset="0"/>
              </a:rPr>
              <a:t>Défi 4 : </a:t>
            </a:r>
            <a:r>
              <a:rPr lang="fr-FR" sz="2700" dirty="0">
                <a:latin typeface="Calibri" panose="020F0502020204030204" pitchFamily="34" charset="0"/>
                <a:cs typeface="Calibri" panose="020F0502020204030204" pitchFamily="34" charset="0"/>
              </a:rPr>
              <a:t>Complète les phrases en réalisant les accords.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A5500B0-D573-4AC6-9F62-C7E8ACDDE8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0903" y="2556931"/>
            <a:ext cx="9955694" cy="3716647"/>
          </a:xfrm>
        </p:spPr>
        <p:txBody>
          <a:bodyPr>
            <a:normAutofit fontScale="77500" lnSpcReduction="20000"/>
          </a:bodyPr>
          <a:lstStyle/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 y a </a:t>
            </a:r>
            <a:r>
              <a:rPr lang="fr-FR" sz="2800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</a:t>
            </a:r>
            <a: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800" dirty="0">
                <a:effectLst/>
                <a:highlight>
                  <a:srgbClr val="00FFFF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carnivore</a:t>
            </a:r>
            <a: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sz="2800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</a:t>
            </a:r>
            <a: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800" dirty="0">
                <a:effectLst/>
                <a:highlight>
                  <a:srgbClr val="00FFFF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omnivore</a:t>
            </a:r>
            <a: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et </a:t>
            </a:r>
            <a:r>
              <a:rPr lang="fr-FR" sz="2800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</a:t>
            </a:r>
            <a: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800" dirty="0">
                <a:effectLst/>
                <a:highlight>
                  <a:srgbClr val="00FFFF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herbivore</a:t>
            </a:r>
            <a: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 y a </a:t>
            </a:r>
            <a:r>
              <a:rPr lang="fr-FR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 </a:t>
            </a:r>
            <a: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…………………….,</a:t>
            </a:r>
            <a:r>
              <a:rPr lang="fr-FR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des </a:t>
            </a:r>
            <a: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………………………..</a:t>
            </a:r>
            <a:r>
              <a:rPr lang="fr-FR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des </a:t>
            </a:r>
            <a: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……………………..</a:t>
            </a:r>
            <a:r>
              <a:rPr lang="fr-FR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Chaque espèce a </a:t>
            </a:r>
            <a:r>
              <a:rPr lang="fr-FR" sz="2800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</a:t>
            </a:r>
            <a: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800" dirty="0">
                <a:effectLst/>
                <a:highlight>
                  <a:srgbClr val="00FFFF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propre</a:t>
            </a:r>
            <a: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800" dirty="0">
                <a:effectLst/>
                <a:highlight>
                  <a:srgbClr val="00FFFF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caractéristique</a:t>
            </a:r>
            <a: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Chaque espèce a </a:t>
            </a:r>
            <a:r>
              <a:rPr lang="fr-FR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ses </a:t>
            </a:r>
            <a: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……………………………………………….</a:t>
            </a:r>
            <a:r>
              <a:rPr lang="fr-FR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fr-FR" sz="2800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</a:t>
            </a:r>
            <a: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800" dirty="0">
                <a:effectLst/>
                <a:highlight>
                  <a:srgbClr val="00FFFF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dinosaure</a:t>
            </a:r>
            <a: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800" dirty="0">
                <a:effectLst/>
                <a:highlight>
                  <a:srgbClr val="00FFFF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est</a:t>
            </a:r>
            <a: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800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</a:t>
            </a:r>
            <a: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800" dirty="0">
                <a:effectLst/>
                <a:highlight>
                  <a:srgbClr val="00FFFF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reptile</a:t>
            </a:r>
            <a: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Les</a:t>
            </a:r>
            <a: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………………………………………. </a:t>
            </a:r>
            <a:r>
              <a:rPr lang="fr-FR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 </a:t>
            </a:r>
            <a: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…………………………</a:t>
            </a:r>
            <a:r>
              <a:rPr lang="fr-FR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.</a:t>
            </a:r>
            <a:endParaRPr lang="fr-FR" sz="3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A6B81E3C-9EC3-43A4-9EB4-4035C6D9443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759" y="699853"/>
            <a:ext cx="531495" cy="433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06730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BE936E-DB22-480B-B1EA-5CF644DACE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0904" y="982132"/>
            <a:ext cx="9955694" cy="1303867"/>
          </a:xfrm>
        </p:spPr>
        <p:txBody>
          <a:bodyPr>
            <a:normAutofit/>
          </a:bodyPr>
          <a:lstStyle/>
          <a:p>
            <a:r>
              <a:rPr lang="fr-FR" sz="27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CORRECTION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A5500B0-D573-4AC6-9F62-C7E8ACDDE8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0" y="2556932"/>
            <a:ext cx="9955693" cy="3318936"/>
          </a:xfrm>
        </p:spPr>
        <p:txBody>
          <a:bodyPr>
            <a:normAutofit/>
          </a:bodyPr>
          <a:lstStyle/>
          <a:p>
            <a:pPr marL="285750" marR="0" lvl="0" indent="-28575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83992A"/>
              </a:buClr>
              <a:buSzPct val="115000"/>
              <a:buFont typeface="Arial"/>
              <a:buChar char="•"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 y a </a:t>
            </a:r>
            <a:r>
              <a:rPr kumimoji="0" lang="fr-FR" sz="2800" b="1" i="0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</a:t>
            </a: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carnivore</a:t>
            </a:r>
            <a:r>
              <a:rPr kumimoji="0" lang="fr-FR" sz="2800" b="0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kumimoji="0" lang="fr-FR" sz="2800" b="1" i="0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</a:t>
            </a: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omnivore</a:t>
            </a:r>
            <a:r>
              <a:rPr kumimoji="0" lang="fr-FR" sz="2800" b="0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et </a:t>
            </a:r>
            <a:r>
              <a:rPr kumimoji="0" lang="fr-FR" sz="2800" b="1" i="0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</a:t>
            </a: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herbivore</a:t>
            </a:r>
            <a:r>
              <a:rPr kumimoji="0" lang="fr-FR" sz="2800" b="0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fr-FR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Chaque espèce a </a:t>
            </a:r>
            <a:r>
              <a:rPr lang="fr-FR" sz="2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ses</a:t>
            </a:r>
            <a:r>
              <a:rPr lang="fr-FR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propre</a:t>
            </a:r>
            <a:r>
              <a:rPr lang="fr-FR" sz="2800" u="sng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fr-FR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caractéristique</a:t>
            </a:r>
            <a:r>
              <a:rPr lang="fr-FR" sz="2800" u="sng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fr-FR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fr-FR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fr-FR" sz="2800" b="1" dirty="0">
                <a:latin typeface="Calibri" panose="020F0502020204030204" pitchFamily="34" charset="0"/>
                <a:cs typeface="Calibri" panose="020F0502020204030204" pitchFamily="34" charset="0"/>
              </a:rPr>
              <a:t>Les</a:t>
            </a:r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 dinosaure</a:t>
            </a:r>
            <a:r>
              <a:rPr lang="fr-FR" sz="2800" u="sng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800" u="sng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sont</a:t>
            </a:r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800" b="1" dirty="0">
                <a:latin typeface="Calibri" panose="020F0502020204030204" pitchFamily="34" charset="0"/>
                <a:cs typeface="Calibri" panose="020F0502020204030204" pitchFamily="34" charset="0"/>
              </a:rPr>
              <a:t>des</a:t>
            </a:r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 reptile</a:t>
            </a:r>
            <a:r>
              <a:rPr lang="fr-FR" sz="2800" u="sng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>
              <a:lnSpc>
                <a:spcPct val="150000"/>
              </a:lnSpc>
            </a:pPr>
            <a:endParaRPr lang="fr-FR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2"/>
            <a:endParaRPr lang="fr-FR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00FE6B3-B8EA-4D5E-9811-A4160658B59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759" y="699853"/>
            <a:ext cx="531495" cy="433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67845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4E86A8D-01E7-43FC-94FE-159A2F4FC9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Résultats </a:t>
            </a:r>
            <a:r>
              <a:rPr lang="fr-FR" dirty="0"/>
              <a:t>	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217DC3F-3F6D-475D-9F32-17B897ABC4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Tu as bien accordé 6 à 8 mots : </a:t>
            </a:r>
          </a:p>
          <a:p>
            <a:pPr marL="0" indent="0">
              <a:buNone/>
            </a:pPr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</a:t>
            </a:r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Tu peux lire le texte 4 qui se trouve sur la diapo 10.</a:t>
            </a:r>
          </a:p>
          <a:p>
            <a:endParaRPr lang="fr-FR" sz="3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Tu en as accordé moins :</a:t>
            </a:r>
          </a:p>
          <a:p>
            <a:pPr marL="0" indent="0">
              <a:buNone/>
            </a:pPr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Fais l’exercice suivant</a:t>
            </a:r>
          </a:p>
          <a:p>
            <a:endParaRPr lang="fr-FR" sz="3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fr-FR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42BD8805-7165-4D83-AD02-731BCA13CEC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759" y="699853"/>
            <a:ext cx="531495" cy="433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43327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BE936E-DB22-480B-B1EA-5CF644DACE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0904" y="982132"/>
            <a:ext cx="9955694" cy="1303867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Défi 4 : deuxième chance !</a:t>
            </a:r>
            <a:endParaRPr lang="fr-FR" sz="27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E2C9452-54D3-4697-8CC6-5095E56B7E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b="1" dirty="0">
                <a:latin typeface="Calibri" panose="020F0502020204030204" pitchFamily="34" charset="0"/>
                <a:cs typeface="Calibri" panose="020F0502020204030204" pitchFamily="34" charset="0"/>
              </a:rPr>
              <a:t>Mets tous les mots au pluriel :</a:t>
            </a:r>
          </a:p>
          <a:p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Le dinosaure est bipède ou quadrupède.</a:t>
            </a:r>
          </a:p>
          <a:p>
            <a:pPr marL="0" indent="0">
              <a:buNone/>
            </a:pPr>
            <a:endParaRPr lang="fr-FR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0">
              <a:buClr>
                <a:srgbClr val="83992A"/>
              </a:buClr>
              <a:buNone/>
            </a:pPr>
            <a:r>
              <a:rPr lang="fr-FR" b="1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Mets tous les mots au singulier :</a:t>
            </a:r>
          </a:p>
          <a:p>
            <a:pPr lvl="0">
              <a:buClr>
                <a:srgbClr val="83992A"/>
              </a:buClr>
            </a:pPr>
            <a:r>
              <a:rPr lang="fr-FR" sz="3200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Ils sont gigantesques ou minuscules.</a:t>
            </a:r>
          </a:p>
          <a:p>
            <a:endParaRPr lang="fr-FR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47EE08C7-7B7C-42DC-85CF-7CDB011A999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759" y="699853"/>
            <a:ext cx="531495" cy="433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34658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BE936E-DB22-480B-B1EA-5CF644DACE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0904" y="982132"/>
            <a:ext cx="9955694" cy="1303867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CORRECTION</a:t>
            </a:r>
            <a:endParaRPr lang="fr-FR" sz="27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E2C9452-54D3-4697-8CC6-5095E56B7E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b="1" dirty="0">
                <a:latin typeface="Calibri" panose="020F0502020204030204" pitchFamily="34" charset="0"/>
                <a:cs typeface="Calibri" panose="020F0502020204030204" pitchFamily="34" charset="0"/>
              </a:rPr>
              <a:t>Mets tous les mots au pluriel :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83992A"/>
              </a:buClr>
              <a:buSzPct val="115000"/>
              <a:buFont typeface="Arial"/>
              <a:buChar char="•"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Le</a:t>
            </a:r>
            <a:r>
              <a:rPr kumimoji="0" lang="fr-FR" sz="3200" b="0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</a:t>
            </a: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dinosaure</a:t>
            </a:r>
            <a:r>
              <a:rPr kumimoji="0" lang="fr-FR" sz="3200" b="0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</a:t>
            </a: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0" lang="fr-FR" sz="3200" b="0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sont</a:t>
            </a: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bipède</a:t>
            </a:r>
            <a:r>
              <a:rPr kumimoji="0" lang="fr-FR" sz="3200" b="0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</a:t>
            </a: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ou quadrupède</a:t>
            </a:r>
            <a:r>
              <a:rPr kumimoji="0" lang="fr-FR" sz="3200" b="0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</a:t>
            </a: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.</a:t>
            </a:r>
          </a:p>
          <a:p>
            <a:pPr marL="0" indent="0">
              <a:buNone/>
            </a:pPr>
            <a:endParaRPr lang="fr-FR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0">
              <a:buClr>
                <a:srgbClr val="83992A"/>
              </a:buClr>
              <a:buNone/>
            </a:pPr>
            <a:r>
              <a:rPr lang="fr-FR" b="1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Mets tous les mots au singulier :</a:t>
            </a:r>
          </a:p>
          <a:p>
            <a:pPr>
              <a:buClr>
                <a:srgbClr val="83992A"/>
              </a:buClr>
            </a:pPr>
            <a:r>
              <a:rPr lang="fr-FR" sz="32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Il est gigantesque </a:t>
            </a:r>
            <a:r>
              <a:rPr lang="fr-FR" sz="3200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ou </a:t>
            </a:r>
            <a:r>
              <a:rPr lang="fr-FR" sz="32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minuscule</a:t>
            </a:r>
            <a:r>
              <a:rPr lang="fr-FR" sz="3200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endParaRPr lang="fr-FR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90AED644-3EC7-4EA3-BEFA-B98081C3022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759" y="699853"/>
            <a:ext cx="531495" cy="433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66328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E5491D-C451-4BCA-A29F-0AC2E5C4CF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Bilan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3AFA800-A0FE-43B3-B91F-42D1018EB8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Si tu as bien validé la seconde chance, tu peux lire le texte 4 sur la diapo suivante.</a:t>
            </a:r>
          </a:p>
          <a:p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Si tu as toujours des erreurs, appelle ou envoie un message à la maîtresse pour voir ensemble ce qui te gêne pour progresser. 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CDBC1F4E-0B53-41A5-B20D-09C8E1DEE3D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759" y="699853"/>
            <a:ext cx="531495" cy="433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437683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que">
  <a:themeElements>
    <a:clrScheme name="Organique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que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que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566</TotalTime>
  <Words>430</Words>
  <Application>Microsoft Office PowerPoint</Application>
  <PresentationFormat>Grand écran</PresentationFormat>
  <Paragraphs>49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6" baseType="lpstr">
      <vt:lpstr>Arial</vt:lpstr>
      <vt:lpstr>Calibri</vt:lpstr>
      <vt:lpstr>Garamond</vt:lpstr>
      <vt:lpstr>Symbol</vt:lpstr>
      <vt:lpstr>Organique</vt:lpstr>
      <vt:lpstr>Gagne ton chapitre !</vt:lpstr>
      <vt:lpstr>Gagne tes prochains textes de lecture en validant les défis !</vt:lpstr>
      <vt:lpstr>Les accords dans le groupe nominal Les accords sujet/verbe</vt:lpstr>
      <vt:lpstr>Défi 4 : Complète les phrases en réalisant les accords.</vt:lpstr>
      <vt:lpstr>CORRECTION</vt:lpstr>
      <vt:lpstr>Résultats  </vt:lpstr>
      <vt:lpstr>Défi 4 : deuxième chance !</vt:lpstr>
      <vt:lpstr>CORRECTION</vt:lpstr>
      <vt:lpstr>Bilan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Gagne ton chapitre !</dc:title>
  <dc:creator>MHF</dc:creator>
  <cp:lastModifiedBy>MH</cp:lastModifiedBy>
  <cp:revision>45</cp:revision>
  <dcterms:created xsi:type="dcterms:W3CDTF">2020-04-05T10:23:13Z</dcterms:created>
  <dcterms:modified xsi:type="dcterms:W3CDTF">2022-08-14T06:50:18Z</dcterms:modified>
</cp:coreProperties>
</file>